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3" r:id="rId2"/>
    <p:sldId id="267" r:id="rId3"/>
    <p:sldId id="258" r:id="rId4"/>
    <p:sldId id="269" r:id="rId5"/>
    <p:sldId id="270" r:id="rId6"/>
    <p:sldId id="275" r:id="rId7"/>
    <p:sldId id="276" r:id="rId8"/>
    <p:sldId id="298" r:id="rId9"/>
    <p:sldId id="277" r:id="rId10"/>
    <p:sldId id="279" r:id="rId11"/>
    <p:sldId id="280" r:id="rId12"/>
    <p:sldId id="281" r:id="rId13"/>
    <p:sldId id="282" r:id="rId14"/>
    <p:sldId id="283" r:id="rId15"/>
    <p:sldId id="296" r:id="rId16"/>
    <p:sldId id="284" r:id="rId17"/>
    <p:sldId id="285" r:id="rId18"/>
    <p:sldId id="274" r:id="rId19"/>
    <p:sldId id="271" r:id="rId20"/>
    <p:sldId id="288" r:id="rId21"/>
    <p:sldId id="289" r:id="rId22"/>
    <p:sldId id="273" r:id="rId23"/>
    <p:sldId id="287" r:id="rId24"/>
    <p:sldId id="290" r:id="rId25"/>
    <p:sldId id="272" r:id="rId26"/>
    <p:sldId id="291" r:id="rId27"/>
    <p:sldId id="297" r:id="rId28"/>
    <p:sldId id="295" r:id="rId29"/>
    <p:sldId id="293" r:id="rId30"/>
    <p:sldId id="294" r:id="rId31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C8C"/>
    <a:srgbClr val="848484"/>
    <a:srgbClr val="868686"/>
    <a:srgbClr val="949494"/>
    <a:srgbClr val="9B9B9B"/>
    <a:srgbClr val="666666"/>
    <a:srgbClr val="969696"/>
    <a:srgbClr val="9D9D9D"/>
    <a:srgbClr val="646464"/>
    <a:srgbClr val="188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523" autoAdjust="0"/>
  </p:normalViewPr>
  <p:slideViewPr>
    <p:cSldViewPr snapToGrid="0" snapToObjects="1">
      <p:cViewPr varScale="1">
        <p:scale>
          <a:sx n="78" d="100"/>
          <a:sy n="78" d="100"/>
        </p:scale>
        <p:origin x="4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1B457-8987-604A-B405-9BD5848774DB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97BD6-697E-4344-9044-5276EC3B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0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A4D1A-CC30-8640-BB90-5B473961DF79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EFF83-B227-5D4C-AA37-04613306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04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-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3546"/>
            <a:ext cx="9144000" cy="3101340"/>
          </a:xfrm>
          <a:prstGeom prst="rect">
            <a:avLst/>
          </a:prstGeom>
        </p:spPr>
      </p:pic>
      <p:pic>
        <p:nvPicPr>
          <p:cNvPr id="1026" name="Picture 2" descr="C:\Users\rbroviak\Desktop\My ED PPT\My Ed 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7" y="665196"/>
            <a:ext cx="6854825" cy="530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16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0502"/>
            <a:ext cx="2882649" cy="52856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>
                <a:solidFill>
                  <a:srgbClr val="1880B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9850" y="840502"/>
            <a:ext cx="5346950" cy="5285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B787D"/>
                </a:solidFill>
              </a:defRPr>
            </a:lvl1pPr>
            <a:lvl2pPr>
              <a:defRPr>
                <a:solidFill>
                  <a:srgbClr val="5B787D"/>
                </a:solidFill>
              </a:defRPr>
            </a:lvl2pPr>
            <a:lvl3pPr>
              <a:defRPr>
                <a:solidFill>
                  <a:srgbClr val="5B787D"/>
                </a:solidFill>
              </a:defRPr>
            </a:lvl3pPr>
            <a:lvl4pPr>
              <a:defRPr>
                <a:solidFill>
                  <a:srgbClr val="5B787D"/>
                </a:solidFill>
              </a:defRPr>
            </a:lvl4pPr>
            <a:lvl5pPr>
              <a:defRPr>
                <a:solidFill>
                  <a:srgbClr val="5B787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4079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700">
                <a:solidFill>
                  <a:srgbClr val="5B787D"/>
                </a:solidFill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6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880B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700">
                <a:solidFill>
                  <a:srgbClr val="5B787D"/>
                </a:solidFill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B787D"/>
                </a:solidFill>
              </a:defRPr>
            </a:lvl1pPr>
            <a:lvl2pPr>
              <a:defRPr>
                <a:solidFill>
                  <a:srgbClr val="5B787D"/>
                </a:solidFill>
              </a:defRPr>
            </a:lvl2pPr>
            <a:lvl3pPr>
              <a:defRPr>
                <a:solidFill>
                  <a:srgbClr val="5B787D"/>
                </a:solidFill>
              </a:defRPr>
            </a:lvl3pPr>
            <a:lvl4pPr>
              <a:defRPr>
                <a:solidFill>
                  <a:srgbClr val="5B787D"/>
                </a:solidFill>
              </a:defRPr>
            </a:lvl4pPr>
            <a:lvl5pPr>
              <a:defRPr>
                <a:solidFill>
                  <a:srgbClr val="5B787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 txBox="1">
            <a:spLocks/>
          </p:cNvSpPr>
          <p:nvPr userDrawn="1"/>
        </p:nvSpPr>
        <p:spPr>
          <a:xfrm>
            <a:off x="3333750" y="6340794"/>
            <a:ext cx="2476500" cy="431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2015 John Wiley &amp; Sons,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92072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39849" y="6356351"/>
            <a:ext cx="2464302" cy="365125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© 2015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9650" y="6081211"/>
            <a:ext cx="1492249" cy="5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0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BFE01A1-191A-AC45-9A3D-4C4462192A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4143"/>
                </a:solidFill>
              </a:defRPr>
            </a:lvl1pPr>
            <a:lvl2pPr>
              <a:defRPr>
                <a:solidFill>
                  <a:srgbClr val="5B787D"/>
                </a:solidFill>
              </a:defRPr>
            </a:lvl2pPr>
            <a:lvl3pPr>
              <a:defRPr>
                <a:solidFill>
                  <a:srgbClr val="5B787D"/>
                </a:solidFill>
              </a:defRPr>
            </a:lvl3pPr>
            <a:lvl4pPr>
              <a:defRPr>
                <a:solidFill>
                  <a:srgbClr val="5B787D"/>
                </a:solidFill>
              </a:defRPr>
            </a:lvl4pPr>
            <a:lvl5pPr>
              <a:defRPr>
                <a:solidFill>
                  <a:srgbClr val="5B787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37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509322"/>
            <a:ext cx="9144000" cy="4348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9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339849" y="6356351"/>
            <a:ext cx="2464302" cy="365125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2017 John Wiley &amp; Sons, Inc. All rights reserved.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9650" y="6081211"/>
            <a:ext cx="1492249" cy="5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4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BFE01A1-191A-AC45-9A3D-4C4462192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5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509322"/>
            <a:ext cx="9144000" cy="4348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9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339849" y="6356351"/>
            <a:ext cx="2464302" cy="365125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2017 John Wiley &amp; Sons, Inc. All rights reserved.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9650" y="6081211"/>
            <a:ext cx="1492249" cy="5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3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22183"/>
            <a:ext cx="9144000" cy="4066739"/>
          </a:xfrm>
          <a:prstGeom prst="rect">
            <a:avLst/>
          </a:prstGeom>
          <a:pattFill prst="dkUpDiag">
            <a:fgClr>
              <a:srgbClr val="AAD8E0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dient.png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6"/>
          <a:stretch/>
        </p:blipFill>
        <p:spPr>
          <a:xfrm>
            <a:off x="0" y="-22183"/>
            <a:ext cx="9144000" cy="4471248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638389"/>
                </a:solidFill>
              </a:defRPr>
            </a:lvl1pPr>
          </a:lstStyle>
          <a:p>
            <a:fld id="{8A3E5684-6A2C-9F4C-A10E-3FD22C27B3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9"/>
          <p:cNvSpPr txBox="1">
            <a:spLocks/>
          </p:cNvSpPr>
          <p:nvPr userDrawn="1"/>
        </p:nvSpPr>
        <p:spPr>
          <a:xfrm>
            <a:off x="3333750" y="6340794"/>
            <a:ext cx="2476500" cy="431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rgbClr val="5B78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2017 John Wiley &amp; Sons, Inc. All rights reserved.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50" name="Picture 2" descr="C:\Users\rbroviak\Desktop\My ED PPT\My Ed logo.png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2" b="26179"/>
          <a:stretch/>
        </p:blipFill>
        <p:spPr bwMode="auto">
          <a:xfrm>
            <a:off x="97130" y="263950"/>
            <a:ext cx="3008376" cy="113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8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60" r:id="rId3"/>
    <p:sldLayoutId id="2147483661" r:id="rId4"/>
    <p:sldLayoutId id="2147483654" r:id="rId5"/>
    <p:sldLayoutId id="2147483649" r:id="rId6"/>
    <p:sldLayoutId id="2147483653" r:id="rId7"/>
    <p:sldLayoutId id="2147483662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1880C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kern="1200">
          <a:solidFill>
            <a:srgbClr val="3D414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rgbClr val="63838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63838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63838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63838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6A328-E840-422C-8404-9B2CAD4D3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4736455"/>
            <a:ext cx="4238625" cy="1313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99BD95-0D6F-4B69-A42B-53BF40688520}"/>
              </a:ext>
            </a:extLst>
          </p:cNvPr>
          <p:cNvSpPr txBox="1"/>
          <p:nvPr/>
        </p:nvSpPr>
        <p:spPr>
          <a:xfrm>
            <a:off x="3924770" y="4165600"/>
            <a:ext cx="12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Provided by</a:t>
            </a:r>
          </a:p>
        </p:txBody>
      </p:sp>
    </p:spTree>
    <p:extLst>
      <p:ext uri="{BB962C8B-B14F-4D97-AF65-F5344CB8AC3E}">
        <p14:creationId xmlns:p14="http://schemas.microsoft.com/office/powerpoint/2010/main" val="3682108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677024" y="1"/>
            <a:ext cx="5417119" cy="1625600"/>
          </a:xfrm>
        </p:spPr>
        <p:txBody>
          <a:bodyPr anchor="ctr">
            <a:normAutofit/>
          </a:bodyPr>
          <a:lstStyle/>
          <a:p>
            <a:r>
              <a:rPr lang="en-US" dirty="0"/>
              <a:t>Once she accepts an invite or when someone accepts her invite to Compare, they appear in My Comparisons.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10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64502" y="4050892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3847811" y="3211713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888521" y="1765525"/>
            <a:ext cx="7379208" cy="4260175"/>
            <a:chOff x="888521" y="1765525"/>
            <a:chExt cx="7379208" cy="4260175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888521" y="1765525"/>
              <a:ext cx="7379208" cy="4260175"/>
              <a:chOff x="888521" y="1765525"/>
              <a:chExt cx="7379208" cy="4260175"/>
            </a:xfrm>
          </p:grpSpPr>
          <p:pic>
            <p:nvPicPr>
              <p:cNvPr id="8194" name="Picture 2" descr="C:\Users\rbroviak\Desktop\My ED PPT\Slide 10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2" r="3512"/>
              <a:stretch/>
            </p:blipFill>
            <p:spPr bwMode="auto">
              <a:xfrm>
                <a:off x="888521" y="1765525"/>
                <a:ext cx="7379208" cy="4260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161761" y="2353424"/>
                <a:ext cx="236764" cy="106135"/>
              </a:xfrm>
              <a:prstGeom prst="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607171" y="3743863"/>
              <a:ext cx="2147978" cy="1171050"/>
            </a:xfrm>
            <a:prstGeom prst="rect">
              <a:avLst/>
            </a:prstGeom>
            <a:noFill/>
            <a:ln w="28575">
              <a:solidFill>
                <a:srgbClr val="1880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21" y="2800460"/>
              <a:ext cx="4784166" cy="58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8327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661247" y="72300"/>
            <a:ext cx="5543884" cy="1498085"/>
          </a:xfrm>
        </p:spPr>
        <p:txBody>
          <a:bodyPr anchor="ctr">
            <a:normAutofit/>
          </a:bodyPr>
          <a:lstStyle/>
          <a:p>
            <a:r>
              <a:rPr lang="en-US" dirty="0"/>
              <a:t>Kari clicks on a name to see a person’s </a:t>
            </a:r>
            <a:r>
              <a:rPr lang="en-US" dirty="0" err="1"/>
              <a:t>DiSC</a:t>
            </a:r>
            <a:r>
              <a:rPr lang="en-US" dirty="0"/>
              <a:t>® style, view their Priorities</a:t>
            </a:r>
            <a:r>
              <a:rPr lang="en-US" b="0" i="1" dirty="0"/>
              <a:t>, </a:t>
            </a:r>
            <a:r>
              <a:rPr lang="en-US" dirty="0"/>
              <a:t>and view or download a Comparison Report.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11</a:t>
            </a:fld>
            <a:endParaRPr lang="en-US"/>
          </a:p>
        </p:txBody>
      </p:sp>
      <p:pic>
        <p:nvPicPr>
          <p:cNvPr id="9220" name="Picture 4" descr="C:\Users\rbroviak\Desktop\My ED PPT\Slide 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72" y="1601471"/>
            <a:ext cx="6612704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702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rbroviak\Desktop\My ED PPT\Slide 11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"/>
          <a:stretch/>
        </p:blipFill>
        <p:spPr bwMode="auto">
          <a:xfrm>
            <a:off x="1793879" y="1661573"/>
            <a:ext cx="6586170" cy="4694778"/>
          </a:xfrm>
          <a:prstGeom prst="rect">
            <a:avLst/>
          </a:prstGeom>
          <a:noFill/>
          <a:ln>
            <a:solidFill>
              <a:srgbClr val="95C1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661247" y="111741"/>
            <a:ext cx="5425588" cy="1419204"/>
          </a:xfrm>
        </p:spPr>
        <p:txBody>
          <a:bodyPr anchor="ctr">
            <a:normAutofit/>
          </a:bodyPr>
          <a:lstStyle/>
          <a:p>
            <a:r>
              <a:rPr lang="en-US" dirty="0"/>
              <a:t>Kari sees her Comparison with Marcus. She chooses a tip category to learn more about working with him.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12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13376" y="3179777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818577" y="2362154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53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212" b="13142"/>
          <a:stretch/>
        </p:blipFill>
        <p:spPr>
          <a:xfrm>
            <a:off x="418255" y="1727065"/>
            <a:ext cx="5631481" cy="4457835"/>
          </a:xfrm>
          <a:prstGeom prst="rect">
            <a:avLst/>
          </a:prstGeom>
        </p:spPr>
      </p:pic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653358" y="190621"/>
            <a:ext cx="5318667" cy="1252276"/>
          </a:xfrm>
        </p:spPr>
        <p:txBody>
          <a:bodyPr anchor="ctr">
            <a:normAutofit/>
          </a:bodyPr>
          <a:lstStyle/>
          <a:p>
            <a:r>
              <a:rPr lang="en-US" dirty="0"/>
              <a:t>After selecting a topic, Kari sees herself and Marcus on a continua–along with practical tips.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13</a:t>
            </a:fld>
            <a:endParaRPr lang="en-US" dirty="0"/>
          </a:p>
        </p:txBody>
      </p:sp>
      <p:pic>
        <p:nvPicPr>
          <p:cNvPr id="11266" name="Picture 2" descr="C:\Users\rbroviak\Desktop\My ED PPT\Side ba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9"/>
          <a:stretch/>
        </p:blipFill>
        <p:spPr bwMode="auto">
          <a:xfrm>
            <a:off x="6049735" y="1727065"/>
            <a:ext cx="2592629" cy="445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414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14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22844" y="1648309"/>
            <a:ext cx="2787748" cy="2384953"/>
          </a:xfrm>
        </p:spPr>
        <p:txBody>
          <a:bodyPr anchor="ctr">
            <a:normAutofit/>
          </a:bodyPr>
          <a:lstStyle/>
          <a:p>
            <a:r>
              <a:rPr lang="en-US" dirty="0"/>
              <a:t>Kari wants to create a Group Map with her project team, so she builds one in 3 steps. </a:t>
            </a:r>
          </a:p>
        </p:txBody>
      </p:sp>
      <p:pic>
        <p:nvPicPr>
          <p:cNvPr id="12294" name="Picture 6" descr="C:\Users\rbroviak\Desktop\My ED PPT\Slide 1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6" b="12"/>
          <a:stretch/>
        </p:blipFill>
        <p:spPr bwMode="auto">
          <a:xfrm>
            <a:off x="3328844" y="446099"/>
            <a:ext cx="5577840" cy="582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rbroviak\Desktop\My ED PPT\poin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459" y="1338092"/>
            <a:ext cx="236356" cy="31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89785" y="3360403"/>
            <a:ext cx="391885" cy="3876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4252" y="3144045"/>
            <a:ext cx="254558" cy="3176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6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15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761789" y="151181"/>
            <a:ext cx="5010336" cy="1614119"/>
          </a:xfrm>
        </p:spPr>
        <p:txBody>
          <a:bodyPr anchor="ctr">
            <a:normAutofit/>
          </a:bodyPr>
          <a:lstStyle/>
          <a:p>
            <a:r>
              <a:rPr lang="en-US" dirty="0"/>
              <a:t>Kari’s group is saved and can be edited through My Groups.</a:t>
            </a:r>
          </a:p>
        </p:txBody>
      </p:sp>
      <p:pic>
        <p:nvPicPr>
          <p:cNvPr id="12" name="Picture 5" descr="C:\Users\rbroviak\Desktop\My ED PPT\poin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62" y="4710142"/>
            <a:ext cx="236356" cy="31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77198" y="1473200"/>
            <a:ext cx="6589232" cy="4937760"/>
            <a:chOff x="1277198" y="1473200"/>
            <a:chExt cx="6589232" cy="4937760"/>
          </a:xfrm>
        </p:grpSpPr>
        <p:pic>
          <p:nvPicPr>
            <p:cNvPr id="2050" name="Picture 2" descr="C:\Users\rbroviak\Desktop\My ED PPT\15-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198" y="1473200"/>
              <a:ext cx="6589232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198" y="2474969"/>
              <a:ext cx="4563334" cy="553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5398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broviak\Desktop\My ED PPT\Slide 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19" y="1784351"/>
            <a:ext cx="706093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384213" y="190621"/>
            <a:ext cx="5493322" cy="1252276"/>
          </a:xfrm>
        </p:spPr>
        <p:txBody>
          <a:bodyPr anchor="ctr">
            <a:normAutofit/>
          </a:bodyPr>
          <a:lstStyle/>
          <a:p>
            <a:r>
              <a:rPr lang="en-US" dirty="0"/>
              <a:t>She views the Group Map and sees where all group members land on a DiSC® map. She chooses a member to get tips.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71481" y="3285761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457200" y="2328949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183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17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425588" cy="1252276"/>
          </a:xfrm>
        </p:spPr>
        <p:txBody>
          <a:bodyPr anchor="ctr">
            <a:normAutofit/>
          </a:bodyPr>
          <a:lstStyle/>
          <a:p>
            <a:r>
              <a:rPr lang="en-US" dirty="0"/>
              <a:t>She sees where she and her teammate land on the continua. She can toggle between group members and tips.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2043" b="14690"/>
          <a:stretch/>
        </p:blipFill>
        <p:spPr>
          <a:xfrm>
            <a:off x="2205199" y="1913546"/>
            <a:ext cx="5535075" cy="415726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803796" y="3398294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1351744" y="2109459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735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46733" y="246233"/>
            <a:ext cx="5218721" cy="1292009"/>
          </a:xfrm>
        </p:spPr>
        <p:txBody>
          <a:bodyPr anchor="ctr">
            <a:normAutofit fontScale="92500"/>
          </a:bodyPr>
          <a:lstStyle/>
          <a:p>
            <a:r>
              <a:rPr lang="en-US" dirty="0"/>
              <a:t>Kari wants to learn more about her style, so she goes to My Style, where she explores her </a:t>
            </a:r>
            <a:r>
              <a:rPr lang="en-US" dirty="0" err="1"/>
              <a:t>DiSC</a:t>
            </a:r>
            <a:r>
              <a:rPr lang="en-US" dirty="0"/>
              <a:t>®  map and preferences.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5766" t="39397" r="18788" b="1"/>
          <a:stretch/>
        </p:blipFill>
        <p:spPr>
          <a:xfrm>
            <a:off x="299386" y="2302933"/>
            <a:ext cx="3217333" cy="4156076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18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735" t="2044" r="1262" b="2551"/>
          <a:stretch/>
        </p:blipFill>
        <p:spPr>
          <a:xfrm>
            <a:off x="3835400" y="2109649"/>
            <a:ext cx="5035399" cy="3520684"/>
          </a:xfrm>
          <a:prstGeom prst="rect">
            <a:avLst/>
          </a:prstGeom>
          <a:effectLst>
            <a:outerShdw dist="114300" dir="2700000" algn="tl" rotWithShape="0">
              <a:srgbClr val="000000">
                <a:alpha val="10000"/>
              </a:srgbClr>
            </a:outerShdw>
          </a:effectLst>
        </p:spPr>
      </p:pic>
      <p:cxnSp>
        <p:nvCxnSpPr>
          <p:cNvPr id="22" name="Straight Arrow Connector 21"/>
          <p:cNvCxnSpPr/>
          <p:nvPr/>
        </p:nvCxnSpPr>
        <p:spPr>
          <a:xfrm>
            <a:off x="3144501" y="3716261"/>
            <a:ext cx="690899" cy="2464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074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broviak\Desktop\My ED PPT\Slide 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66" y="1487539"/>
            <a:ext cx="589314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78283" y="451327"/>
            <a:ext cx="3746734" cy="639763"/>
          </a:xfrm>
        </p:spPr>
        <p:txBody>
          <a:bodyPr anchor="ctr">
            <a:normAutofit/>
          </a:bodyPr>
          <a:lstStyle/>
          <a:p>
            <a:r>
              <a:rPr lang="en-US" dirty="0"/>
              <a:t>And sees how she’s unique.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19</a:t>
            </a:fld>
            <a:endParaRPr lang="en-US" dirty="0"/>
          </a:p>
        </p:txBody>
      </p:sp>
      <p:pic>
        <p:nvPicPr>
          <p:cNvPr id="12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594983" y="3030890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173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199" y="1325255"/>
            <a:ext cx="8290435" cy="480090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1880C2"/>
                </a:solidFill>
              </a:rPr>
              <a:t>MyEverythingDiSC</a:t>
            </a:r>
            <a:r>
              <a:rPr lang="en-US" dirty="0"/>
              <a:t> is a personalized learning experience that allows you to gain deeper insights about </a:t>
            </a:r>
            <a:r>
              <a:rPr lang="en-US" dirty="0" err="1"/>
              <a:t>DiSC</a:t>
            </a:r>
            <a:r>
              <a:rPr lang="en-US" dirty="0"/>
              <a:t>® and the people you know–anytime, from any device.</a:t>
            </a:r>
          </a:p>
        </p:txBody>
      </p:sp>
    </p:spTree>
    <p:extLst>
      <p:ext uri="{BB962C8B-B14F-4D97-AF65-F5344CB8AC3E}">
        <p14:creationId xmlns:p14="http://schemas.microsoft.com/office/powerpoint/2010/main" val="176446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8269" y="1752698"/>
            <a:ext cx="6241436" cy="4590288"/>
            <a:chOff x="638269" y="1752698"/>
            <a:chExt cx="6241436" cy="4590288"/>
          </a:xfrm>
        </p:grpSpPr>
        <p:grpSp>
          <p:nvGrpSpPr>
            <p:cNvPr id="5" name="Group 4"/>
            <p:cNvGrpSpPr/>
            <p:nvPr/>
          </p:nvGrpSpPr>
          <p:grpSpPr>
            <a:xfrm>
              <a:off x="638269" y="1752698"/>
              <a:ext cx="6241436" cy="4590288"/>
              <a:chOff x="638269" y="1752698"/>
              <a:chExt cx="6241436" cy="4590288"/>
            </a:xfrm>
          </p:grpSpPr>
          <p:pic>
            <p:nvPicPr>
              <p:cNvPr id="15362" name="Picture 2" descr="C:\Users\rbroviak\Desktop\My ED PPT\My Comparisons-home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269" y="1752698"/>
                <a:ext cx="6241436" cy="4590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643910" y="2281548"/>
                <a:ext cx="236764" cy="106135"/>
              </a:xfrm>
              <a:prstGeom prst="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269" y="2678035"/>
              <a:ext cx="4160502" cy="504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20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91" y="3104720"/>
            <a:ext cx="1205319" cy="1205319"/>
          </a:xfrm>
          <a:prstGeom prst="ellipse">
            <a:avLst/>
          </a:pr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758987" y="198906"/>
            <a:ext cx="4830891" cy="1260453"/>
          </a:xfrm>
        </p:spPr>
        <p:txBody>
          <a:bodyPr anchor="ctr">
            <a:normAutofit/>
          </a:bodyPr>
          <a:lstStyle/>
          <a:p>
            <a:r>
              <a:rPr lang="en-US" dirty="0"/>
              <a:t>Intrigued by what she learns in </a:t>
            </a:r>
            <a:br>
              <a:rPr lang="en-US" dirty="0"/>
            </a:br>
            <a:r>
              <a:rPr lang="en-US" dirty="0"/>
              <a:t>My Style, Kari now wants to see </a:t>
            </a:r>
            <a:br>
              <a:rPr lang="en-US" dirty="0"/>
            </a:br>
            <a:r>
              <a:rPr lang="en-US" dirty="0"/>
              <a:t>her complete report.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637313" y="2227450"/>
            <a:ext cx="2684840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064389" y="1752698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607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751100" y="88475"/>
            <a:ext cx="5400788" cy="1497930"/>
          </a:xfrm>
        </p:spPr>
        <p:txBody>
          <a:bodyPr anchor="ctr">
            <a:normAutofit/>
          </a:bodyPr>
          <a:lstStyle/>
          <a:p>
            <a:r>
              <a:rPr lang="en-US" dirty="0"/>
              <a:t>Kari selects the report from her My Reports list. She can view and download it, or email it as a PDF.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21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91" y="3104720"/>
            <a:ext cx="1205319" cy="1205319"/>
          </a:xfrm>
          <a:prstGeom prst="ellipse">
            <a:avLst/>
          </a:pr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93963" y="2076450"/>
            <a:ext cx="7258051" cy="3438144"/>
            <a:chOff x="693963" y="2076450"/>
            <a:chExt cx="7258051" cy="3438144"/>
          </a:xfrm>
        </p:grpSpPr>
        <p:pic>
          <p:nvPicPr>
            <p:cNvPr id="16386" name="Picture 2" descr="C:\Users\rbroviak\Desktop\My ED PPT\Slide 2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8" r="14328"/>
            <a:stretch/>
          </p:blipFill>
          <p:spPr bwMode="auto">
            <a:xfrm>
              <a:off x="693963" y="2076450"/>
              <a:ext cx="7258051" cy="343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93963" y="3021221"/>
              <a:ext cx="283519" cy="106135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064389" y="1627224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5226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" y="1673767"/>
            <a:ext cx="6281928" cy="4620068"/>
            <a:chOff x="457200" y="1673767"/>
            <a:chExt cx="6281928" cy="4620068"/>
          </a:xfrm>
        </p:grpSpPr>
        <p:grpSp>
          <p:nvGrpSpPr>
            <p:cNvPr id="2" name="Group 1"/>
            <p:cNvGrpSpPr/>
            <p:nvPr/>
          </p:nvGrpSpPr>
          <p:grpSpPr>
            <a:xfrm>
              <a:off x="457200" y="1673767"/>
              <a:ext cx="6281928" cy="4620068"/>
              <a:chOff x="457200" y="1673767"/>
              <a:chExt cx="6281928" cy="4620068"/>
            </a:xfrm>
          </p:grpSpPr>
          <p:pic>
            <p:nvPicPr>
              <p:cNvPr id="17411" name="Picture 3" descr="C:\Users\rbroviak\Desktop\My ED PPT\My Comparisons-home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673767"/>
                <a:ext cx="6281928" cy="4620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476993" y="2201389"/>
                <a:ext cx="236764" cy="106135"/>
              </a:xfrm>
              <a:prstGeom prst="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608958"/>
              <a:ext cx="4225797" cy="512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751099" y="191475"/>
            <a:ext cx="4878218" cy="1283654"/>
          </a:xfrm>
        </p:spPr>
        <p:txBody>
          <a:bodyPr anchor="ctr">
            <a:normAutofit/>
          </a:bodyPr>
          <a:lstStyle/>
          <a:p>
            <a:r>
              <a:rPr lang="en-US" dirty="0"/>
              <a:t>Kari wants to set up her preferences, so she goes to My Account.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22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91" y="3104720"/>
            <a:ext cx="1205319" cy="1205319"/>
          </a:xfrm>
          <a:prstGeom prst="ellipse">
            <a:avLst/>
          </a:pr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128657" y="1844675"/>
            <a:ext cx="0" cy="285259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128657" y="2123131"/>
            <a:ext cx="1430868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064389" y="1627224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6631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broviak\Desktop\My ED PPT\Slide 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1" y="1636703"/>
            <a:ext cx="5418137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751099" y="80586"/>
            <a:ext cx="5130631" cy="1512894"/>
          </a:xfrm>
        </p:spPr>
        <p:txBody>
          <a:bodyPr anchor="ctr">
            <a:normAutofit/>
          </a:bodyPr>
          <a:lstStyle/>
          <a:p>
            <a:r>
              <a:rPr lang="en-US" dirty="0"/>
              <a:t>Her photo and information is visible to others using the site. Kari decides to use her LinkedIn photo.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23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91" y="3104720"/>
            <a:ext cx="1205319" cy="1205319"/>
          </a:xfrm>
          <a:prstGeom prst="ellipse">
            <a:avLst/>
          </a:pr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55451" y="5269604"/>
            <a:ext cx="130856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inkedIn-Acce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1361" r="1579" b="2574"/>
          <a:stretch/>
        </p:blipFill>
        <p:spPr>
          <a:xfrm>
            <a:off x="5064012" y="2590801"/>
            <a:ext cx="3111501" cy="3721099"/>
          </a:xfrm>
          <a:prstGeom prst="rect">
            <a:avLst/>
          </a:prstGeom>
          <a:ln w="76200" cmpd="sng">
            <a:noFill/>
          </a:ln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575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broviak\Desktop\My ED PPT\Slide 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69" y="1870895"/>
            <a:ext cx="6281638" cy="45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719547" y="143690"/>
            <a:ext cx="4854555" cy="1375163"/>
          </a:xfrm>
        </p:spPr>
        <p:txBody>
          <a:bodyPr anchor="ctr">
            <a:normAutofit/>
          </a:bodyPr>
          <a:lstStyle/>
          <a:p>
            <a:r>
              <a:rPr lang="en-US" dirty="0"/>
              <a:t>Kari makes sure her name and other information is set to display the way she wants.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24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91" y="3104720"/>
            <a:ext cx="1205319" cy="1205319"/>
          </a:xfrm>
          <a:prstGeom prst="ellipse">
            <a:avLst/>
          </a:pr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064389" y="1627224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871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12726" y="114300"/>
            <a:ext cx="4699000" cy="1422400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Next, Kari wants to create a Customer Sales Map </a:t>
            </a:r>
            <a:r>
              <a:rPr lang="en-US" sz="1800" dirty="0">
                <a:solidFill>
                  <a:srgbClr val="638389"/>
                </a:solidFill>
              </a:rPr>
              <a:t>(she’s also an Everything </a:t>
            </a:r>
            <a:r>
              <a:rPr lang="en-US" sz="1800" dirty="0" err="1">
                <a:solidFill>
                  <a:srgbClr val="638389"/>
                </a:solidFill>
              </a:rPr>
              <a:t>DiSC</a:t>
            </a:r>
            <a:r>
              <a:rPr lang="en-US" sz="1800" dirty="0">
                <a:solidFill>
                  <a:srgbClr val="638389"/>
                </a:solidFill>
              </a:rPr>
              <a:t>® Sales learner),</a:t>
            </a:r>
            <a:r>
              <a:rPr lang="en-US" dirty="0"/>
              <a:t> so she goes to My Customers.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4815"/>
          <a:stretch/>
        </p:blipFill>
        <p:spPr>
          <a:xfrm>
            <a:off x="4644975" y="1744132"/>
            <a:ext cx="4295823" cy="4470400"/>
          </a:xfrm>
          <a:prstGeom prst="rect">
            <a:avLst/>
          </a:prstGeom>
          <a:effectLst>
            <a:outerShdw dist="114300" dir="2700000" algn="tl" rotWithShape="0">
              <a:prstClr val="black">
                <a:alpha val="9000"/>
              </a:prstClr>
            </a:outerShdw>
          </a:effectLst>
        </p:spPr>
      </p:pic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287867" y="4788020"/>
            <a:ext cx="4157133" cy="1252276"/>
          </a:xfrm>
        </p:spPr>
        <p:txBody>
          <a:bodyPr anchor="ctr">
            <a:normAutofit/>
          </a:bodyPr>
          <a:lstStyle/>
          <a:p>
            <a:r>
              <a:rPr lang="en-US" dirty="0"/>
              <a:t>She creates a new map in 3 easy steps. All her Customer Sales Maps are saved here.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73154" y="2972675"/>
            <a:ext cx="690899" cy="2464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C:\Users\rbroviak\Desktop\My ED PPT\Slide 2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/>
          <a:stretch/>
        </p:blipFill>
        <p:spPr bwMode="auto">
          <a:xfrm>
            <a:off x="401758" y="1744132"/>
            <a:ext cx="3771396" cy="275234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366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26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425588" cy="1252276"/>
          </a:xfrm>
        </p:spPr>
        <p:txBody>
          <a:bodyPr anchor="ctr">
            <a:normAutofit/>
          </a:bodyPr>
          <a:lstStyle/>
          <a:p>
            <a:r>
              <a:rPr lang="en-US" dirty="0"/>
              <a:t>When she’s ready to know more about Everything </a:t>
            </a:r>
            <a:r>
              <a:rPr lang="en-US" dirty="0" err="1"/>
              <a:t>DiSC</a:t>
            </a:r>
            <a:r>
              <a:rPr lang="en-US" dirty="0"/>
              <a:t>®, Kari visits Learn About </a:t>
            </a:r>
            <a:r>
              <a:rPr lang="en-US" dirty="0" err="1"/>
              <a:t>DiSC.</a:t>
            </a:r>
            <a:endParaRPr lang="en-US" dirty="0"/>
          </a:p>
        </p:txBody>
      </p:sp>
      <p:pic>
        <p:nvPicPr>
          <p:cNvPr id="1026" name="Picture 2" descr="C:\Users\rbroviak\Desktop\My ED PPT\My Comparisons-hom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29168" r="24840"/>
          <a:stretch/>
        </p:blipFill>
        <p:spPr bwMode="auto">
          <a:xfrm>
            <a:off x="2514600" y="1743075"/>
            <a:ext cx="5381625" cy="409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101577" y="5765082"/>
            <a:ext cx="2196193" cy="1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098130" y="4693673"/>
            <a:ext cx="0" cy="1080935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1120789" y="3190758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007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27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425588" cy="1252276"/>
          </a:xfrm>
        </p:spPr>
        <p:txBody>
          <a:bodyPr anchor="ctr">
            <a:normAutofit/>
          </a:bodyPr>
          <a:lstStyle/>
          <a:p>
            <a:r>
              <a:rPr lang="en-US" dirty="0"/>
              <a:t>In Learn About </a:t>
            </a:r>
            <a:r>
              <a:rPr lang="en-US" dirty="0" err="1"/>
              <a:t>DiSC</a:t>
            </a:r>
            <a:r>
              <a:rPr lang="en-US" dirty="0"/>
              <a:t>®, Kari explores some of the learning tools.</a:t>
            </a:r>
          </a:p>
        </p:txBody>
      </p:sp>
      <p:pic>
        <p:nvPicPr>
          <p:cNvPr id="2050" name="Picture 2" descr="C:\Users\rbroviak\Desktop\My ED PPT\Slide 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612901"/>
            <a:ext cx="7446962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828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28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425588" cy="1252276"/>
          </a:xfrm>
        </p:spPr>
        <p:txBody>
          <a:bodyPr anchor="ctr">
            <a:normAutofit/>
          </a:bodyPr>
          <a:lstStyle/>
          <a:p>
            <a:r>
              <a:rPr lang="en-US" dirty="0"/>
              <a:t>Knowing it will be handy on the go, </a:t>
            </a:r>
            <a:br>
              <a:rPr lang="en-US" dirty="0"/>
            </a:br>
            <a:r>
              <a:rPr lang="en-US" dirty="0"/>
              <a:t>Kari adds </a:t>
            </a:r>
            <a:r>
              <a:rPr lang="en-US" dirty="0" err="1">
                <a:solidFill>
                  <a:srgbClr val="1880C2"/>
                </a:solidFill>
              </a:rPr>
              <a:t>MyEverythingDiSC</a:t>
            </a:r>
            <a:r>
              <a:rPr lang="en-US" dirty="0">
                <a:solidFill>
                  <a:srgbClr val="1880C2"/>
                </a:solidFill>
              </a:rPr>
              <a:t> </a:t>
            </a:r>
            <a:r>
              <a:rPr lang="en-US" dirty="0"/>
              <a:t>to </a:t>
            </a:r>
            <a:br>
              <a:rPr lang="en-US" dirty="0"/>
            </a:br>
            <a:r>
              <a:rPr lang="en-US" dirty="0"/>
              <a:t>her iPhone home screen.</a:t>
            </a:r>
          </a:p>
        </p:txBody>
      </p:sp>
      <p:sp>
        <p:nvSpPr>
          <p:cNvPr id="9" name="Rectangle 8"/>
          <p:cNvSpPr/>
          <p:nvPr/>
        </p:nvSpPr>
        <p:spPr>
          <a:xfrm>
            <a:off x="2050793" y="3012763"/>
            <a:ext cx="174423" cy="63427"/>
          </a:xfrm>
          <a:prstGeom prst="rect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96570" y="1727206"/>
            <a:ext cx="7550861" cy="4655609"/>
            <a:chOff x="796570" y="1727206"/>
            <a:chExt cx="7550861" cy="4655609"/>
          </a:xfrm>
        </p:grpSpPr>
        <p:grpSp>
          <p:nvGrpSpPr>
            <p:cNvPr id="10" name="Group 9"/>
            <p:cNvGrpSpPr/>
            <p:nvPr/>
          </p:nvGrpSpPr>
          <p:grpSpPr>
            <a:xfrm>
              <a:off x="796570" y="1727206"/>
              <a:ext cx="7550861" cy="4655609"/>
              <a:chOff x="796570" y="1727206"/>
              <a:chExt cx="7550861" cy="465560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796570" y="1727206"/>
                <a:ext cx="7550861" cy="4655609"/>
                <a:chOff x="756180" y="1727206"/>
                <a:chExt cx="7550861" cy="4655609"/>
              </a:xfrm>
            </p:grpSpPr>
            <p:pic>
              <p:nvPicPr>
                <p:cNvPr id="2" name="Picture 1" descr="IPHONE-1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180" y="1727206"/>
                  <a:ext cx="2308406" cy="4655609"/>
                </a:xfrm>
                <a:prstGeom prst="rect">
                  <a:avLst/>
                </a:prstGeom>
              </p:spPr>
            </p:pic>
            <p:pic>
              <p:nvPicPr>
                <p:cNvPr id="3" name="Picture 2" descr="IPHONE-2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43022" y="1727206"/>
                  <a:ext cx="2308406" cy="4655609"/>
                </a:xfrm>
                <a:prstGeom prst="rect">
                  <a:avLst/>
                </a:prstGeom>
              </p:spPr>
            </p:pic>
            <p:pic>
              <p:nvPicPr>
                <p:cNvPr id="4" name="Picture 3" descr="IPHONE-3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98635" y="1727206"/>
                  <a:ext cx="2308406" cy="4655609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/>
              <p:cNvSpPr/>
              <p:nvPr/>
            </p:nvSpPr>
            <p:spPr>
              <a:xfrm>
                <a:off x="2099611" y="2567354"/>
                <a:ext cx="481141" cy="90435"/>
              </a:xfrm>
              <a:prstGeom prst="rect">
                <a:avLst/>
              </a:prstGeom>
              <a:solidFill>
                <a:srgbClr val="8C8C8C"/>
              </a:solidFill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005577" y="2503801"/>
              <a:ext cx="4826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Arial Narrow" panose="020B060602020203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584012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193477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824495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32279" y="3018722"/>
            <a:ext cx="174423" cy="63427"/>
          </a:xfrm>
          <a:prstGeom prst="rect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76299" y="3299791"/>
            <a:ext cx="206734" cy="1033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78117" y="3247728"/>
            <a:ext cx="482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" dirty="0">
                <a:solidFill>
                  <a:schemeClr val="bg1">
                    <a:lumMod val="50000"/>
                  </a:schemeClr>
                </a:solidFill>
                <a:latin typeface="HelveticaNeueLT Std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999854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AMSUNG-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3" y="1866667"/>
            <a:ext cx="2244910" cy="4527550"/>
          </a:xfrm>
          <a:prstGeom prst="rect">
            <a:avLst/>
          </a:prstGeom>
        </p:spPr>
      </p:pic>
      <p:pic>
        <p:nvPicPr>
          <p:cNvPr id="8" name="Picture 7" descr="SAMSUNG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24" y="1866667"/>
            <a:ext cx="2244910" cy="452755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29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129254" cy="1252276"/>
          </a:xfrm>
        </p:spPr>
        <p:txBody>
          <a:bodyPr anchor="ctr">
            <a:normAutofit/>
          </a:bodyPr>
          <a:lstStyle/>
          <a:p>
            <a:r>
              <a:rPr lang="en-US" dirty="0"/>
              <a:t>And her coworkers with Android phones can bookmark the site, too.</a:t>
            </a:r>
          </a:p>
        </p:txBody>
      </p:sp>
      <p:sp>
        <p:nvSpPr>
          <p:cNvPr id="5" name="Oval 4"/>
          <p:cNvSpPr/>
          <p:nvPr/>
        </p:nvSpPr>
        <p:spPr>
          <a:xfrm>
            <a:off x="431615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091879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9" name="Picture 8" descr="SAMSUNG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1" y="1866667"/>
            <a:ext cx="2244910" cy="45275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790629" y="1866667"/>
            <a:ext cx="482600" cy="482600"/>
          </a:xfrm>
          <a:prstGeom prst="ellipse">
            <a:avLst/>
          </a:prstGeom>
          <a:solidFill>
            <a:srgbClr val="3D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4855" y="3033906"/>
            <a:ext cx="163853" cy="68712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3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2544858"/>
            <a:ext cx="4040188" cy="639763"/>
          </a:xfrm>
        </p:spPr>
        <p:txBody>
          <a:bodyPr/>
          <a:lstStyle/>
          <a:p>
            <a:r>
              <a:rPr lang="en-US" dirty="0"/>
              <a:t>Meet Kari!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3265835"/>
            <a:ext cx="4040188" cy="1561908"/>
          </a:xfrm>
        </p:spPr>
        <p:txBody>
          <a:bodyPr>
            <a:normAutofit/>
          </a:bodyPr>
          <a:lstStyle/>
          <a:p>
            <a:r>
              <a:rPr lang="en-US" dirty="0"/>
              <a:t>She’s about to experience </a:t>
            </a:r>
            <a:r>
              <a:rPr lang="en-US" b="1" dirty="0" err="1">
                <a:solidFill>
                  <a:srgbClr val="1880C2"/>
                </a:solidFill>
              </a:rPr>
              <a:t>MyEverythingDiSC</a:t>
            </a:r>
            <a:r>
              <a:rPr lang="en-US" dirty="0"/>
              <a:t> for the first time.</a:t>
            </a:r>
          </a:p>
        </p:txBody>
      </p:sp>
      <p:pic>
        <p:nvPicPr>
          <p:cNvPr id="9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4987927" y="2088461"/>
            <a:ext cx="3419473" cy="3342918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60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30</a:t>
            </a:fld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574479" y="190621"/>
            <a:ext cx="5328221" cy="1252276"/>
          </a:xfrm>
        </p:spPr>
        <p:txBody>
          <a:bodyPr anchor="ctr">
            <a:normAutofit/>
          </a:bodyPr>
          <a:lstStyle/>
          <a:p>
            <a:r>
              <a:rPr lang="en-US" dirty="0" err="1">
                <a:solidFill>
                  <a:srgbClr val="1880C2"/>
                </a:solidFill>
              </a:rPr>
              <a:t>MyEverythingDiSC</a:t>
            </a:r>
            <a:r>
              <a:rPr lang="en-US" dirty="0">
                <a:solidFill>
                  <a:srgbClr val="1880C2"/>
                </a:solidFill>
              </a:rPr>
              <a:t> </a:t>
            </a:r>
            <a:r>
              <a:rPr lang="en-US" dirty="0"/>
              <a:t>puts </a:t>
            </a:r>
            <a:r>
              <a:rPr lang="en-US" dirty="0" err="1"/>
              <a:t>DiSC</a:t>
            </a:r>
            <a:r>
              <a:rPr lang="en-US" dirty="0"/>
              <a:t>® learning into daily practice. Create an account today!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85069" y="1441580"/>
            <a:ext cx="7562707" cy="5029200"/>
            <a:chOff x="785069" y="1441580"/>
            <a:chExt cx="7562707" cy="5029200"/>
          </a:xfrm>
        </p:grpSpPr>
        <p:grpSp>
          <p:nvGrpSpPr>
            <p:cNvPr id="4" name="Group 3"/>
            <p:cNvGrpSpPr/>
            <p:nvPr/>
          </p:nvGrpSpPr>
          <p:grpSpPr>
            <a:xfrm>
              <a:off x="785069" y="1441580"/>
              <a:ext cx="7562707" cy="5029200"/>
              <a:chOff x="785069" y="1441580"/>
              <a:chExt cx="7562707" cy="5029200"/>
            </a:xfrm>
          </p:grpSpPr>
          <p:pic>
            <p:nvPicPr>
              <p:cNvPr id="3075" name="Picture 3" descr="C:\Users\rbroviak\Desktop\My ED PPT\Slide 30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069" y="1441580"/>
                <a:ext cx="7562707" cy="502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537325" y="3263900"/>
                <a:ext cx="88900" cy="45719"/>
              </a:xfrm>
              <a:prstGeom prst="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121" y="3047569"/>
              <a:ext cx="3290075" cy="398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5598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4516238" y="1780829"/>
            <a:ext cx="4470400" cy="427535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199" y="2429615"/>
            <a:ext cx="4123268" cy="3289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Kari received an email with a link to </a:t>
            </a:r>
            <a:r>
              <a:rPr lang="en-US" b="1" dirty="0" err="1">
                <a:solidFill>
                  <a:srgbClr val="1880C2"/>
                </a:solidFill>
              </a:rPr>
              <a:t>MyEverythingDiSC</a:t>
            </a:r>
            <a:r>
              <a:rPr lang="en-US" dirty="0"/>
              <a:t> after she took an Everything </a:t>
            </a:r>
            <a:r>
              <a:rPr lang="en-US" dirty="0" err="1"/>
              <a:t>DiSC</a:t>
            </a:r>
            <a:r>
              <a:rPr lang="en-US" dirty="0"/>
              <a:t>® assessment.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She follows the link in the email. </a:t>
            </a:r>
            <a:r>
              <a:rPr lang="en-US" dirty="0">
                <a:solidFill>
                  <a:srgbClr val="638389"/>
                </a:solidFill>
              </a:rPr>
              <a:t>(It contains her personalized access code.)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4</a:t>
            </a:fld>
            <a:endParaRPr lang="en-US"/>
          </a:p>
        </p:txBody>
      </p:sp>
      <p:sp>
        <p:nvSpPr>
          <p:cNvPr id="6" name="Text Placeholder 1"/>
          <p:cNvSpPr>
            <a:spLocks noGrp="1"/>
          </p:cNvSpPr>
          <p:nvPr>
            <p:ph type="body" idx="1"/>
          </p:nvPr>
        </p:nvSpPr>
        <p:spPr>
          <a:xfrm>
            <a:off x="476050" y="1780829"/>
            <a:ext cx="4040188" cy="639763"/>
          </a:xfrm>
        </p:spPr>
        <p:txBody>
          <a:bodyPr anchor="ctr">
            <a:normAutofit/>
          </a:bodyPr>
          <a:lstStyle/>
          <a:p>
            <a:r>
              <a:rPr lang="en-US" dirty="0"/>
              <a:t>She’s invited to join.</a:t>
            </a:r>
          </a:p>
        </p:txBody>
      </p:sp>
      <p:pic>
        <p:nvPicPr>
          <p:cNvPr id="1026" name="Picture 2" descr="C:\Users\rbroviak\Desktop\My ED PPT\Email sampl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59" y="2606438"/>
            <a:ext cx="4305564" cy="26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190829" y="4427890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477250" y="2178050"/>
            <a:ext cx="311150" cy="2032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49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broviak\Desktop\My ED PPT\Create an Accou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52" y="1629833"/>
            <a:ext cx="6461226" cy="46203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46500" y="293562"/>
            <a:ext cx="4953000" cy="964530"/>
          </a:xfrm>
        </p:spPr>
        <p:txBody>
          <a:bodyPr anchor="ctr">
            <a:normAutofit/>
          </a:bodyPr>
          <a:lstStyle/>
          <a:p>
            <a:r>
              <a:rPr lang="en-US" dirty="0"/>
              <a:t>Kari creates an account.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5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06752" y="3722724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696583" y="2903890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362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28112" y="170177"/>
            <a:ext cx="5415888" cy="1329267"/>
          </a:xfrm>
        </p:spPr>
        <p:txBody>
          <a:bodyPr anchor="ctr">
            <a:normAutofit/>
          </a:bodyPr>
          <a:lstStyle/>
          <a:p>
            <a:r>
              <a:rPr lang="en-US" dirty="0"/>
              <a:t>Kari is curious about her new teammates, and decides to Compare styles with them in My Comparisons.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90057" y="2322154"/>
            <a:ext cx="236764" cy="10613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rbroviak\Desktop\My ED PPT\My Comparisons-h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06" y="1685573"/>
            <a:ext cx="6241726" cy="45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64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45531" y="0"/>
            <a:ext cx="4954777" cy="1625599"/>
          </a:xfrm>
        </p:spPr>
        <p:txBody>
          <a:bodyPr anchor="ctr">
            <a:normAutofit/>
          </a:bodyPr>
          <a:lstStyle/>
          <a:p>
            <a:r>
              <a:rPr lang="en-US" dirty="0"/>
              <a:t>She begins by clicking Invite Others to Compare and  searches for people to compare with.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7</a:t>
            </a:fld>
            <a:endParaRPr lang="en-US"/>
          </a:p>
        </p:txBody>
      </p:sp>
      <p:pic>
        <p:nvPicPr>
          <p:cNvPr id="5122" name="Picture 2" descr="C:\Users\rbroviak\Desktop\My ED PPT\Comparisons 1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1701497"/>
            <a:ext cx="5292043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7065076" y="1777698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798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45531" y="0"/>
            <a:ext cx="4954777" cy="1625599"/>
          </a:xfrm>
        </p:spPr>
        <p:txBody>
          <a:bodyPr anchor="ctr">
            <a:normAutofit/>
          </a:bodyPr>
          <a:lstStyle/>
          <a:p>
            <a:r>
              <a:rPr lang="en-US" dirty="0"/>
              <a:t>After she selects people, she sends invitations to compare.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8</a:t>
            </a:fld>
            <a:endParaRPr lang="en-US"/>
          </a:p>
        </p:txBody>
      </p:sp>
      <p:pic>
        <p:nvPicPr>
          <p:cNvPr id="6147" name="Picture 3" descr="C:\Users\rbroviak\Desktop\My ED PPT\Comparisons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1416959"/>
            <a:ext cx="482682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6856066" y="1416959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4307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716465" y="1"/>
            <a:ext cx="5317468" cy="1625600"/>
          </a:xfrm>
        </p:spPr>
        <p:txBody>
          <a:bodyPr anchor="ctr">
            <a:normAutofit/>
          </a:bodyPr>
          <a:lstStyle/>
          <a:p>
            <a:r>
              <a:rPr lang="en-US" dirty="0"/>
              <a:t>Kari sees who has accepted her invites to Compare and the invites she receives from others in the Notifications area.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01A1-191A-AC45-9A3D-4C4462192ADA}" type="slidenum">
              <a:rPr lang="en-US" smtClean="0"/>
              <a:t>9</a:t>
            </a:fld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480830" y="3709728"/>
            <a:ext cx="1362711" cy="0"/>
          </a:xfrm>
          <a:prstGeom prst="straightConnector1">
            <a:avLst/>
          </a:prstGeom>
          <a:ln w="28575" cmpd="sng">
            <a:solidFill>
              <a:srgbClr val="1880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8" descr="avatar-kari.pn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" r="-1145"/>
          <a:stretch>
            <a:fillRect/>
          </a:stretch>
        </p:blipFill>
        <p:spPr>
          <a:xfrm>
            <a:off x="3855326" y="3218889"/>
            <a:ext cx="1706909" cy="1668695"/>
          </a:xfrm>
          <a:effectLst>
            <a:outerShdw dist="88900" dir="2700000" algn="tl" rotWithShape="0">
              <a:prstClr val="black">
                <a:alpha val="13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877885" y="1739897"/>
            <a:ext cx="7379874" cy="4462272"/>
            <a:chOff x="877885" y="1739897"/>
            <a:chExt cx="7379874" cy="4462272"/>
          </a:xfrm>
        </p:grpSpPr>
        <p:grpSp>
          <p:nvGrpSpPr>
            <p:cNvPr id="3" name="Group 2"/>
            <p:cNvGrpSpPr/>
            <p:nvPr/>
          </p:nvGrpSpPr>
          <p:grpSpPr>
            <a:xfrm>
              <a:off x="877885" y="1739897"/>
              <a:ext cx="7379874" cy="4462272"/>
              <a:chOff x="877885" y="1739897"/>
              <a:chExt cx="7379874" cy="4462272"/>
            </a:xfrm>
          </p:grpSpPr>
          <p:pic>
            <p:nvPicPr>
              <p:cNvPr id="7170" name="Picture 2" descr="C:\Users\rbroviak\Desktop\My ED PPT\Slide 9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885" y="1739897"/>
                <a:ext cx="7379874" cy="4462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126422" y="2378031"/>
                <a:ext cx="236764" cy="106135"/>
              </a:xfrm>
              <a:prstGeom prst="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5762445" y="3519577"/>
              <a:ext cx="2277374" cy="1690778"/>
            </a:xfrm>
            <a:prstGeom prst="rect">
              <a:avLst/>
            </a:prstGeom>
            <a:noFill/>
            <a:ln w="28575">
              <a:solidFill>
                <a:srgbClr val="1880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C:\Users\rbroviak\Desktop\My ED PPT\Bann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885" y="2874946"/>
              <a:ext cx="4784166" cy="58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29118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3fbaa73aacd5de7d27897f7e4c736ae4dddf"/>
</p:tagLst>
</file>

<file path=ppt/theme/theme1.xml><?xml version="1.0" encoding="utf-8"?>
<a:theme xmlns:a="http://schemas.openxmlformats.org/drawingml/2006/main" name="Everything DiSC® Master">
  <a:themeElements>
    <a:clrScheme name="Everything DiSC® 1">
      <a:dk1>
        <a:srgbClr val="252525"/>
      </a:dk1>
      <a:lt1>
        <a:sysClr val="window" lastClr="FFFFFF"/>
      </a:lt1>
      <a:dk2>
        <a:srgbClr val="187EC5"/>
      </a:dk2>
      <a:lt2>
        <a:srgbClr val="B3D1D6"/>
      </a:lt2>
      <a:accent1>
        <a:srgbClr val="FACD26"/>
      </a:accent1>
      <a:accent2>
        <a:srgbClr val="9AD0D8"/>
      </a:accent2>
      <a:accent3>
        <a:srgbClr val="5B787D"/>
      </a:accent3>
      <a:accent4>
        <a:srgbClr val="FFFFFF"/>
      </a:accent4>
      <a:accent5>
        <a:srgbClr val="98E1AE"/>
      </a:accent5>
      <a:accent6>
        <a:srgbClr val="FFFFFF"/>
      </a:accent6>
      <a:hlink>
        <a:srgbClr val="14A5EC"/>
      </a:hlink>
      <a:folHlink>
        <a:srgbClr val="156CA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13264</TotalTime>
  <Words>583</Words>
  <Application>Microsoft Office PowerPoint</Application>
  <PresentationFormat>On-screen Show (4:3)</PresentationFormat>
  <Paragraphs>72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 Unicode MS</vt:lpstr>
      <vt:lpstr>Arial</vt:lpstr>
      <vt:lpstr>Arial Narrow</vt:lpstr>
      <vt:lpstr>Calibri</vt:lpstr>
      <vt:lpstr>HelveticaNeueLT Std</vt:lpstr>
      <vt:lpstr>Tahoma</vt:lpstr>
      <vt:lpstr>Everything DiSC®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 Allen</dc:creator>
  <cp:lastModifiedBy>James Reid</cp:lastModifiedBy>
  <cp:revision>303</cp:revision>
  <cp:lastPrinted>2015-09-25T14:37:35Z</cp:lastPrinted>
  <dcterms:created xsi:type="dcterms:W3CDTF">2015-09-08T14:03:41Z</dcterms:created>
  <dcterms:modified xsi:type="dcterms:W3CDTF">2017-08-31T08:26:21Z</dcterms:modified>
</cp:coreProperties>
</file>